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3C7"/>
    <a:srgbClr val="BBD6AF"/>
    <a:srgbClr val="660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6A000-53F5-4872-87F8-6FE3CAC51380}" v="1" dt="2024-05-31T09:52:36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9511" autoAdjust="0"/>
  </p:normalViewPr>
  <p:slideViewPr>
    <p:cSldViewPr snapToGrid="0">
      <p:cViewPr varScale="1">
        <p:scale>
          <a:sx n="88" d="100"/>
          <a:sy n="88" d="100"/>
        </p:scale>
        <p:origin x="14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olf Schulze" userId="757c10faea820c7f" providerId="LiveId" clId="{6A36A000-53F5-4872-87F8-6FE3CAC51380}"/>
    <pc:docChg chg="custSel delSld modSld">
      <pc:chgData name="Rudolf Schulze" userId="757c10faea820c7f" providerId="LiveId" clId="{6A36A000-53F5-4872-87F8-6FE3CAC51380}" dt="2024-05-31T09:55:52.734" v="105" actId="47"/>
      <pc:docMkLst>
        <pc:docMk/>
      </pc:docMkLst>
      <pc:sldChg chg="del">
        <pc:chgData name="Rudolf Schulze" userId="757c10faea820c7f" providerId="LiveId" clId="{6A36A000-53F5-4872-87F8-6FE3CAC51380}" dt="2024-05-31T09:55:17.632" v="103" actId="47"/>
        <pc:sldMkLst>
          <pc:docMk/>
          <pc:sldMk cId="3936753358" sldId="259"/>
        </pc:sldMkLst>
      </pc:sldChg>
      <pc:sldChg chg="del modNotesTx">
        <pc:chgData name="Rudolf Schulze" userId="757c10faea820c7f" providerId="LiveId" clId="{6A36A000-53F5-4872-87F8-6FE3CAC51380}" dt="2024-05-31T09:49:44.627" v="1" actId="2696"/>
        <pc:sldMkLst>
          <pc:docMk/>
          <pc:sldMk cId="1039824555" sldId="260"/>
        </pc:sldMkLst>
      </pc:sldChg>
      <pc:sldChg chg="del">
        <pc:chgData name="Rudolf Schulze" userId="757c10faea820c7f" providerId="LiveId" clId="{6A36A000-53F5-4872-87F8-6FE3CAC51380}" dt="2024-05-31T09:55:41.240" v="104" actId="47"/>
        <pc:sldMkLst>
          <pc:docMk/>
          <pc:sldMk cId="3890108191" sldId="261"/>
        </pc:sldMkLst>
      </pc:sldChg>
      <pc:sldChg chg="del">
        <pc:chgData name="Rudolf Schulze" userId="757c10faea820c7f" providerId="LiveId" clId="{6A36A000-53F5-4872-87F8-6FE3CAC51380}" dt="2024-05-31T09:55:52.734" v="105" actId="47"/>
        <pc:sldMkLst>
          <pc:docMk/>
          <pc:sldMk cId="2568132932" sldId="264"/>
        </pc:sldMkLst>
      </pc:sldChg>
      <pc:sldChg chg="addSp modSp mod">
        <pc:chgData name="Rudolf Schulze" userId="757c10faea820c7f" providerId="LiveId" clId="{6A36A000-53F5-4872-87F8-6FE3CAC51380}" dt="2024-05-31T09:54:37.717" v="102" actId="313"/>
        <pc:sldMkLst>
          <pc:docMk/>
          <pc:sldMk cId="1840789208" sldId="270"/>
        </pc:sldMkLst>
        <pc:spChg chg="add mod">
          <ac:chgData name="Rudolf Schulze" userId="757c10faea820c7f" providerId="LiveId" clId="{6A36A000-53F5-4872-87F8-6FE3CAC51380}" dt="2024-05-31T09:54:37.717" v="102" actId="313"/>
          <ac:spMkLst>
            <pc:docMk/>
            <pc:sldMk cId="1840789208" sldId="270"/>
            <ac:spMk id="2" creationId="{E760DF84-656F-3AD8-BAE6-1C2B7F52C4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B9E93-B51E-4DD9-8787-75FEFDD2D802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255ED-F89D-4196-AEE2-7F9AF07B8C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71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welchem Gebiet wollen wir das Wärmenetz bauen?</a:t>
            </a:r>
          </a:p>
          <a:p>
            <a:r>
              <a:rPr lang="de-DE" dirty="0"/>
              <a:t>Was haben wir bereits geklärt: Gespräch mit Banken, Westfalen Weser Energieservice, Herrn Sandmann als Bürgermeister in Haste, Heizungsinstallateure für die Umsetzung in den Häusern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55ED-F89D-4196-AEE2-7F9AF07B8CC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44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Vorteile Nachteile für Wärmenetz</a:t>
            </a:r>
          </a:p>
          <a:p>
            <a:r>
              <a:rPr lang="de-DE" dirty="0"/>
              <a:t>Für Wärmepumpe</a:t>
            </a:r>
          </a:p>
          <a:p>
            <a:r>
              <a:rPr lang="de-DE" dirty="0"/>
              <a:t>Hinweis CO2-Preis +2 ct/kWh, Netzentgelt für Gasleitungen wird steigen</a:t>
            </a:r>
          </a:p>
          <a:p>
            <a:r>
              <a:rPr lang="de-DE" dirty="0"/>
              <a:t>Gerne weitere Detailfolie</a:t>
            </a:r>
          </a:p>
          <a:p>
            <a:r>
              <a:rPr lang="de-DE" dirty="0"/>
              <a:t>Reparierte Heizung bis 2024</a:t>
            </a:r>
          </a:p>
          <a:p>
            <a:r>
              <a:rPr lang="de-DE" dirty="0"/>
              <a:t>Bis 2045 darf ich die Heizung reparieren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55ED-F89D-4196-AEE2-7F9AF07B8CC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5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 Wärmeerzeugung </a:t>
            </a:r>
            <a:r>
              <a:rPr lang="de-DE" dirty="0" err="1"/>
              <a:t>Lattwesen</a:t>
            </a:r>
            <a:endParaRPr lang="de-DE" dirty="0"/>
          </a:p>
          <a:p>
            <a:r>
              <a:rPr lang="de-DE" dirty="0"/>
              <a:t>2 2. Wärmequelle möglich?</a:t>
            </a:r>
          </a:p>
          <a:p>
            <a:r>
              <a:rPr lang="de-DE" dirty="0"/>
              <a:t>3 Übergabestation Primär von Genossenschaft, Sekundärkreislauf sind Kosten des Kunden, dafür BEG 35-70 %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55ED-F89D-4196-AEE2-7F9AF07B8C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86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0 % CO2 Preis, individuell immer noch CO2 Bepreisung</a:t>
            </a:r>
          </a:p>
          <a:p>
            <a:r>
              <a:rPr lang="de-DE" dirty="0"/>
              <a:t>Ab 28 CO2 Preis frei, könnten auch 30 €/t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55ED-F89D-4196-AEE2-7F9AF07B8C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97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0 % CO2 Preis, individuell immer noch CO2 Bepreisung</a:t>
            </a:r>
          </a:p>
          <a:p>
            <a:r>
              <a:rPr lang="de-DE" dirty="0"/>
              <a:t>Ab 28 CO2 Preis frei, könnten auch 30 €/t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55ED-F89D-4196-AEE2-7F9AF07B8CC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32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55ED-F89D-4196-AEE2-7F9AF07B8CC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79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55ED-F89D-4196-AEE2-7F9AF07B8CC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67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55ED-F89D-4196-AEE2-7F9AF07B8CC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562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55ED-F89D-4196-AEE2-7F9AF07B8CC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42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FD6F8-816B-0210-BA59-5E9E70A8A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4716B1-F544-88AA-10DE-6AA0C5FF1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5E1B62-344A-45C1-8990-619CA651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423C23-8043-7C33-9594-42F9AC7C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4EE236-C2CD-2CC7-4EC0-215FA498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88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3F7ED-6FE7-1EDF-C72B-C1ACFA1A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B21200-BE19-BECE-25DD-193ABABF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4D9EB0-0024-AC5A-7611-6FF6C0CB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8CA662-547C-737C-0E61-CA14B51C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41D886-EFB0-66D6-6B2C-F0729FD2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6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995FA4-C639-1F1B-E374-A77570D56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892962-B315-9F8E-EBE7-73D5A0C7C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B70797-637B-AC52-9B16-41945044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9DF1CD-8361-972E-EBBA-F19CE8A9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DAF04F-A566-260D-4715-BED0CADF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6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D848D-756A-B95D-0B51-DEF8C5AD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926CB3-9703-EB2A-2D49-0D94F03F4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FC7D27-2DFC-7F07-E082-5AB67D8A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366D09-737A-EA0B-C5D5-90AAC3D0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A4DC77-657B-5591-57D7-63DEE046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07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964B1-E6BB-35C7-2F3A-A02B6692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96117E-683B-F1E9-83CE-CD8ACBD5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6E800F-665B-300E-52A7-F105E0D6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384A7A-DAD6-B872-6D14-B13DD6BB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29141C-75A8-E7DE-C6A1-006BD7F6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17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6E1FC-4A20-19CD-5D5F-6110E77B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C1CFD6-DB43-AFCF-FDE3-F1B2C47B5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0F3950-8399-85D8-E693-AF684C555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A81AC8-8AF8-5704-DD5B-32D50E6A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1816C1-C918-A2B9-4FA2-1ED1D68A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1FEED1-BDD6-3DF6-2949-6A98A6C8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20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59AE5-AE0A-8FBC-9292-85F521B7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657F97-5657-A171-C1A0-FF9905057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7D8E07-48F4-A771-0B16-80517AE57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3E9AF7-AE9A-FD9C-5DE9-80482F630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11F6B7-FE12-4E73-0219-4115369B2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3CFBE1-D806-95CE-AB44-793DD0E0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513188-380C-7FD3-A314-D6E3228E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3E0102B-083F-CFF5-15DA-35F5C06D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71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190C0-1478-C13E-A045-CCC386DE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22E817-3A49-B52D-CECF-57049387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1D8F81-9645-CBDF-77C2-C2FC9A4C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7DF5AA-459A-0ED5-218F-980CCE92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06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D42150-D1E9-80ED-808A-A5CBEB32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8270A-CD8C-0B82-71C8-F87904C6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7047F9-2453-D3AC-541C-3292096A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57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091F3-8694-D419-760A-675B1F66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2DBD07-39B2-E21D-8364-92D3D1E88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2F9946-E68C-08FC-A984-C821183C2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5E7A0-80FB-16AA-9171-AAF7904E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CE6640-7268-8991-6845-DE0C76C0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EA37C2-8438-C3D2-CAF9-8FA511E7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91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45E4-DB34-AA43-6F76-BE40A831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40CA56-B3CC-7AC5-1D1A-7334FB337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66AAC2-8AAF-2E4D-D2EF-7D2CC277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94CDE6-2351-B35F-AA44-EE9D02AD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9D9400-168B-E145-50BA-D668559C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8C62C3-E9F8-9F87-C65D-89E9B8BD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95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C6FC4D1-C83F-5873-025A-C493ADA8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931CA1-8B2D-0606-BAFD-CE2F4DA3D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030EA8-0E4F-ACBC-B433-1D186FBE6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6BC23-DA2A-4160-B0CF-A324F344E05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0D1BEB-E79C-5F08-7637-C04841DD4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B278BA-8E50-255D-2B93-3336543C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074B7-2E9B-4633-843C-F1814B5E5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0" y="0"/>
            <a:ext cx="12192000" cy="3387451"/>
            <a:chOff x="0" y="0"/>
            <a:chExt cx="12192000" cy="3387451"/>
          </a:xfrm>
        </p:grpSpPr>
        <p:sp>
          <p:nvSpPr>
            <p:cNvPr id="5" name="Rechteck 4"/>
            <p:cNvSpPr/>
            <p:nvPr/>
          </p:nvSpPr>
          <p:spPr>
            <a:xfrm>
              <a:off x="0" y="0"/>
              <a:ext cx="12192000" cy="2334491"/>
            </a:xfrm>
            <a:prstGeom prst="rect">
              <a:avLst/>
            </a:prstGeom>
            <a:solidFill>
              <a:srgbClr val="660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" t="42458" b="3194"/>
            <a:stretch/>
          </p:blipFill>
          <p:spPr bwMode="auto">
            <a:xfrm>
              <a:off x="1683323" y="1267703"/>
              <a:ext cx="8985106" cy="211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B75B096-D608-6E2A-A72C-3F2DCFEA9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190" y="524750"/>
            <a:ext cx="9144000" cy="678581"/>
          </a:xfrm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 eines</a:t>
            </a:r>
            <a:br>
              <a:rPr lang="de-DE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Wärmenetzes Haste-Hohnhorst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833978-947B-E208-A1BF-B34A5EE66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507" y="3713530"/>
            <a:ext cx="9030101" cy="1859497"/>
          </a:xfrm>
        </p:spPr>
        <p:txBody>
          <a:bodyPr>
            <a:noAutofit/>
          </a:bodyPr>
          <a:lstStyle/>
          <a:p>
            <a:r>
              <a:rPr lang="de-DE" sz="3600" b="1" dirty="0"/>
              <a:t>aktueller Stand</a:t>
            </a:r>
          </a:p>
          <a:p>
            <a:r>
              <a:rPr lang="de-DE" sz="3600" b="1" dirty="0"/>
              <a:t>3. </a:t>
            </a:r>
            <a:r>
              <a:rPr lang="de-DE" sz="3600" b="1"/>
              <a:t>Infoabend – Bürgerhaus </a:t>
            </a:r>
            <a:r>
              <a:rPr lang="de-DE" sz="3600" b="1" dirty="0"/>
              <a:t>Haste</a:t>
            </a:r>
          </a:p>
          <a:p>
            <a:r>
              <a:rPr lang="de-DE" sz="3600" b="1" dirty="0"/>
              <a:t>29.05.2024</a:t>
            </a:r>
          </a:p>
        </p:txBody>
      </p:sp>
    </p:spTree>
    <p:extLst>
      <p:ext uri="{BB962C8B-B14F-4D97-AF65-F5344CB8AC3E}">
        <p14:creationId xmlns:p14="http://schemas.microsoft.com/office/powerpoint/2010/main" val="27713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C29A8-981B-9373-570C-522B453F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9" y="1650733"/>
            <a:ext cx="10467474" cy="4644189"/>
          </a:xfrm>
        </p:spPr>
        <p:txBody>
          <a:bodyPr lIns="72000" tIns="36000" rIns="72000" bIns="36000">
            <a:no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ist die Stimmung, wollen wir das machen?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00" y="324000"/>
            <a:ext cx="2109537" cy="6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EE27087-43CD-10BF-1F1D-6FB11E628BA6}"/>
              </a:ext>
            </a:extLst>
          </p:cNvPr>
          <p:cNvSpPr txBox="1">
            <a:spLocks/>
          </p:cNvSpPr>
          <p:nvPr/>
        </p:nvSpPr>
        <p:spPr>
          <a:xfrm>
            <a:off x="1600200" y="432000"/>
            <a:ext cx="6586238" cy="973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Wollen Wir…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60DF84-656F-3AD8-BAE6-1C2B7F52C44F}"/>
              </a:ext>
            </a:extLst>
          </p:cNvPr>
          <p:cNvSpPr txBox="1"/>
          <p:nvPr/>
        </p:nvSpPr>
        <p:spPr>
          <a:xfrm>
            <a:off x="2057400" y="3581400"/>
            <a:ext cx="6129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Bis auf 2 haben alle, die auf der Veranstaltung waren, zugestimmt so zu verfahren.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78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77B1-5AAF-6F3F-21DE-C09D598F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000" y="360000"/>
            <a:ext cx="5958038" cy="972787"/>
          </a:xfrm>
        </p:spPr>
        <p:txBody>
          <a:bodyPr>
            <a:normAutofit/>
          </a:bodyPr>
          <a:lstStyle/>
          <a:p>
            <a:pPr algn="ctr"/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mögliches</a:t>
            </a:r>
            <a:b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Wärmenetz Haste Hohnhorst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817" r="-1" b="1903"/>
          <a:stretch/>
        </p:blipFill>
        <p:spPr>
          <a:xfrm>
            <a:off x="3211122" y="1368196"/>
            <a:ext cx="5760000" cy="525869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00" y="324000"/>
            <a:ext cx="2109537" cy="6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133" y="3180935"/>
            <a:ext cx="265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Rohrnetz ca. 10 km </a:t>
            </a:r>
          </a:p>
        </p:txBody>
      </p:sp>
    </p:spTree>
    <p:extLst>
      <p:ext uri="{BB962C8B-B14F-4D97-AF65-F5344CB8AC3E}">
        <p14:creationId xmlns:p14="http://schemas.microsoft.com/office/powerpoint/2010/main" val="83759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27087-43CD-10BF-1F1D-6FB11E62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685" y="198512"/>
            <a:ext cx="4586438" cy="929785"/>
          </a:xfrm>
        </p:spPr>
        <p:txBody>
          <a:bodyPr>
            <a:noAutofit/>
          </a:bodyPr>
          <a:lstStyle/>
          <a:p>
            <a:pPr algn="ctr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Gesetzliche</a:t>
            </a:r>
            <a:b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Rahmenbedingungen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0E999D-3C8E-B19B-F452-133B81E6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624" y="112829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bis 2045 soll Deutschland Treibhausgas-neutral werden, wichtig für alle unter 75-jährige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ab da keine fossilen Energieträger (Kohle, Gas, Öl ) mehr verbrannt werden.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spätestens Mitte 2028 sollen alle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neuen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Heizungen mit 65 Prozent erneuerbarer Energie betrieben werden</a:t>
            </a:r>
          </a:p>
          <a:p>
            <a:pPr marL="648000" indent="-3240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Individuelle Lösung z. B. Wärmepumpe, Pelletheizung oder Dinge die wir heute noch nicht kennen</a:t>
            </a:r>
          </a:p>
          <a:p>
            <a:pPr marL="648000" indent="-3240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Gemeinschaftliche Lösung, z. B. Wärmenetz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persönlicher geringerer Kapitalbedarf da gemeinschaftliche Investition auch über meine Lebenszeit hinaus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00" y="324000"/>
            <a:ext cx="2109537" cy="6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87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EE27087-43CD-10BF-1F1D-6FB11E628BA6}"/>
              </a:ext>
            </a:extLst>
          </p:cNvPr>
          <p:cNvSpPr txBox="1">
            <a:spLocks/>
          </p:cNvSpPr>
          <p:nvPr/>
        </p:nvSpPr>
        <p:spPr>
          <a:xfrm>
            <a:off x="3104158" y="540000"/>
            <a:ext cx="5520087" cy="610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Lokale Wärmeerzeugung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00" y="324000"/>
            <a:ext cx="2109537" cy="6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4" y="1239458"/>
            <a:ext cx="7668000" cy="534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DC7E1C-18D2-B866-E6B7-F9B8BD14324D}"/>
              </a:ext>
            </a:extLst>
          </p:cNvPr>
          <p:cNvSpPr txBox="1"/>
          <p:nvPr/>
        </p:nvSpPr>
        <p:spPr>
          <a:xfrm>
            <a:off x="8384760" y="1239458"/>
            <a:ext cx="3807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 Installation im Haus wird von Heizungsfirmen durchgeführt, wir sind mit einigen lokalen Handwerkern bereits im Gespräch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8022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C29A8-981B-9373-570C-522B453F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9" y="1650733"/>
            <a:ext cx="10467474" cy="4644189"/>
          </a:xfrm>
        </p:spPr>
        <p:txBody>
          <a:bodyPr lIns="72000" tIns="36000" rIns="72000" bIns="36000">
            <a:noAutofit/>
          </a:bodyPr>
          <a:lstStyle/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Überlegung Heizungstausch M. Willms: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Wärmepumpe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Einfache Technik Investition 		~35.000 € 	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315 €/Monat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aufwendigere Technik 			~60.000 €	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435 €/Monat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inkl. Teilfinanzierung, Betriebskosten, 20 Jahre  </a:t>
            </a: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00" y="324000"/>
            <a:ext cx="2109537" cy="6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EE27087-43CD-10BF-1F1D-6FB11E628BA6}"/>
              </a:ext>
            </a:extLst>
          </p:cNvPr>
          <p:cNvSpPr txBox="1">
            <a:spLocks/>
          </p:cNvSpPr>
          <p:nvPr/>
        </p:nvSpPr>
        <p:spPr>
          <a:xfrm>
            <a:off x="3600000" y="432000"/>
            <a:ext cx="4586438" cy="973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Kosten einer individuellen Lösung</a:t>
            </a:r>
          </a:p>
        </p:txBody>
      </p:sp>
    </p:spTree>
    <p:extLst>
      <p:ext uri="{BB962C8B-B14F-4D97-AF65-F5344CB8AC3E}">
        <p14:creationId xmlns:p14="http://schemas.microsoft.com/office/powerpoint/2010/main" val="293121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C29A8-981B-9373-570C-522B453F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9" y="1650733"/>
            <a:ext cx="10467474" cy="4644189"/>
          </a:xfrm>
        </p:spPr>
        <p:txBody>
          <a:bodyPr lIns="72000" tIns="36000" rIns="72000" bIns="36000">
            <a:no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Haus, wenig Verbrauch 15000 kWh/a, 230 €/Monat + 14 k€ Anschluss (Genossenschaftsanteile + Anschlusskosten)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mittlerer Verbrauch 22.000  330 €/Monat + 14 k€ Anschluss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hoher Verbrauch 80.000 kWh =1200 €/Monat + 20 k€ Anschluss 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Möglichkeit: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Mehr Anteile zu erwerben, dieser werden mit 4 % als Warengutschrift verzinst, steuerfrei </a:t>
            </a: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00" y="324000"/>
            <a:ext cx="2109537" cy="6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EE27087-43CD-10BF-1F1D-6FB11E628BA6}"/>
              </a:ext>
            </a:extLst>
          </p:cNvPr>
          <p:cNvSpPr txBox="1">
            <a:spLocks/>
          </p:cNvSpPr>
          <p:nvPr/>
        </p:nvSpPr>
        <p:spPr>
          <a:xfrm>
            <a:off x="1600200" y="432000"/>
            <a:ext cx="6586238" cy="973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Kosten einer gemeinschaftlichen  Lösung</a:t>
            </a:r>
          </a:p>
        </p:txBody>
      </p:sp>
    </p:spTree>
    <p:extLst>
      <p:ext uri="{BB962C8B-B14F-4D97-AF65-F5344CB8AC3E}">
        <p14:creationId xmlns:p14="http://schemas.microsoft.com/office/powerpoint/2010/main" val="71966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C29A8-981B-9373-570C-522B453F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087" y="1542733"/>
            <a:ext cx="10467474" cy="4883267"/>
          </a:xfrm>
        </p:spPr>
        <p:txBody>
          <a:bodyPr lIns="72000" tIns="36000" rIns="72000" bIns="36000">
            <a:no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 wird Geld wird für die sofortige Planung (Machbarkeitsstudie) benötigt, bis zu 350 € je Interessent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Geld kann verloren sein, aber besser 350 € verlieren als 14.000 € und eine zerrissene Straße ohne Funktion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Genossenschaft wird gegründet, wenn die Machbarkeitsstudie „grünes Licht“ gibt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350 € werden auf den Genossenschaftsanteil angerechnet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Wenn die Mehrheit heute den Beschluss fasst so zu verfahren, teilen wir Ihnen die Kontonummer kurzfristig mit, auch über unsere Website. </a:t>
            </a: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00" y="324000"/>
            <a:ext cx="2109537" cy="6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EE27087-43CD-10BF-1F1D-6FB11E628BA6}"/>
              </a:ext>
            </a:extLst>
          </p:cNvPr>
          <p:cNvSpPr txBox="1">
            <a:spLocks/>
          </p:cNvSpPr>
          <p:nvPr/>
        </p:nvSpPr>
        <p:spPr>
          <a:xfrm>
            <a:off x="1600200" y="432000"/>
            <a:ext cx="6586238" cy="973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Die nächsten Schritte 1</a:t>
            </a:r>
          </a:p>
        </p:txBody>
      </p:sp>
    </p:spTree>
    <p:extLst>
      <p:ext uri="{BB962C8B-B14F-4D97-AF65-F5344CB8AC3E}">
        <p14:creationId xmlns:p14="http://schemas.microsoft.com/office/powerpoint/2010/main" val="42260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C29A8-981B-9373-570C-522B453F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9" y="1650733"/>
            <a:ext cx="10467474" cy="4644189"/>
          </a:xfrm>
        </p:spPr>
        <p:txBody>
          <a:bodyPr lIns="72000" tIns="36000" rIns="72000" bIns="36000">
            <a:no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 werden eine Sprechstunde für die Genossenschaft einrichten, die Sprechzeiten stehen auf der Website</a:t>
            </a: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00" y="324000"/>
            <a:ext cx="2109537" cy="6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EE27087-43CD-10BF-1F1D-6FB11E628BA6}"/>
              </a:ext>
            </a:extLst>
          </p:cNvPr>
          <p:cNvSpPr txBox="1">
            <a:spLocks/>
          </p:cNvSpPr>
          <p:nvPr/>
        </p:nvSpPr>
        <p:spPr>
          <a:xfrm>
            <a:off x="1600200" y="432000"/>
            <a:ext cx="6586238" cy="973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Die nächsten Schritte 2</a:t>
            </a:r>
          </a:p>
        </p:txBody>
      </p:sp>
    </p:spTree>
    <p:extLst>
      <p:ext uri="{BB962C8B-B14F-4D97-AF65-F5344CB8AC3E}">
        <p14:creationId xmlns:p14="http://schemas.microsoft.com/office/powerpoint/2010/main" val="32522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C29A8-981B-9373-570C-522B453F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9" y="1650733"/>
            <a:ext cx="10467474" cy="4644189"/>
          </a:xfrm>
        </p:spPr>
        <p:txBody>
          <a:bodyPr lIns="72000" tIns="36000" rIns="72000" bIns="36000">
            <a:no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Um unsere Pläne weiter zu verwirklichen, müssen wir Menschen haben die kontinuierlich MITARBEITEN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Z. B. Buchhaltung, Abrechnung, in Teilaufgaben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Alternative: Vergabe nach außen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es wird auf jeden Fall teurer, für jeden ein 3-stelliger Betrag/a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Wer sich bisher noch nicht als Interessent eingetragen wurde, ist herzlich eingeladen, dass jetzt nachzuholen, Zettel ausliegend oder Website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00" y="324000"/>
            <a:ext cx="2109537" cy="6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EE27087-43CD-10BF-1F1D-6FB11E628BA6}"/>
              </a:ext>
            </a:extLst>
          </p:cNvPr>
          <p:cNvSpPr txBox="1">
            <a:spLocks/>
          </p:cNvSpPr>
          <p:nvPr/>
        </p:nvSpPr>
        <p:spPr>
          <a:xfrm>
            <a:off x="1600200" y="432000"/>
            <a:ext cx="6586238" cy="973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180244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Breitbild</PresentationFormat>
  <Paragraphs>71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Symbol</vt:lpstr>
      <vt:lpstr>Office</vt:lpstr>
      <vt:lpstr>Aufbau eines Wärmenetzes Haste-Hohnhorst</vt:lpstr>
      <vt:lpstr>mögliches Wärmenetz Haste Hohnhorst</vt:lpstr>
      <vt:lpstr>Gesetzliche Rahmenbedingungen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Nahwärmenetz Haste-Hohnhorst</dc:title>
  <dc:creator>Matthias Willms</dc:creator>
  <cp:lastModifiedBy>Rudolf Schulze</cp:lastModifiedBy>
  <cp:revision>57</cp:revision>
  <dcterms:created xsi:type="dcterms:W3CDTF">2024-04-30T07:52:44Z</dcterms:created>
  <dcterms:modified xsi:type="dcterms:W3CDTF">2024-05-31T09:56:02Z</dcterms:modified>
</cp:coreProperties>
</file>